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Lexend SemiBold"/>
      <p:regular r:id="rId28"/>
      <p:bold r:id="rId29"/>
    </p:embeddedFont>
    <p:embeddedFont>
      <p:font typeface="PT Sans Narrow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  <p:embeddedFont>
      <p:font typeface="Lexend Black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exendSemiBol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bold.fntdata"/><Relationship Id="rId30" Type="http://schemas.openxmlformats.org/officeDocument/2006/relationships/font" Target="fonts/PTSansNarrow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exendBlack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2f9c017d2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2f9c017d2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2f9c017d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2f9c017d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31011cbc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31011cbc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2f9c017d2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2f9c017d2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31011cb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31011c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2f9c017d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2f9c017d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33276ee24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33276ee24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33276ee24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33276ee24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33276ee24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33276ee24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33276ee24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e33276ee24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2fc1f706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2fc1f70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2f9c017d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e2f9c017d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2f9c017d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e2f9c017d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33276ee24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e33276ee24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2f9c017d2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2f9c017d2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2f9c017d2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2f9c017d2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2f9c017d2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2f9c017d2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2f9c017d2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2f9c017d2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2f9c017d2_7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2f9c017d2_7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2f9c017d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2f9c017d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2f9c017d2_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2f9c017d2_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50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46.png"/><Relationship Id="rId7" Type="http://schemas.openxmlformats.org/officeDocument/2006/relationships/image" Target="../media/image27.png"/><Relationship Id="rId8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53.png"/><Relationship Id="rId6" Type="http://schemas.openxmlformats.org/officeDocument/2006/relationships/image" Target="../media/image38.png"/><Relationship Id="rId7" Type="http://schemas.openxmlformats.org/officeDocument/2006/relationships/image" Target="../media/image28.png"/><Relationship Id="rId8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API FLASK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0856"/>
              <a:buFont typeface="Arial"/>
              <a:buNone/>
            </a:pPr>
            <a:r>
              <a:rPr lang="fr" sz="2692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Projet TP7 - Bloc 2 : Développement d'une application informatique - </a:t>
            </a:r>
            <a:r>
              <a:rPr lang="fr" sz="2481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API BACKEND SWAGGER TESTS</a:t>
            </a:r>
            <a:endParaRPr sz="2481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053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4089350" y="4350900"/>
            <a:ext cx="3981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Presenté par : </a:t>
            </a:r>
            <a:r>
              <a:rPr lang="fr" sz="13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Zaid OTTMANI, Dorian BOEL, Ilyes BAHLAGUI, Robin BRUNEL</a:t>
            </a:r>
            <a:endParaRPr sz="16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Swagger</a:t>
            </a:r>
            <a:endParaRPr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311700" y="911175"/>
            <a:ext cx="85206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Résultat</a:t>
            </a: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38" y="1418775"/>
            <a:ext cx="5663925" cy="8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326650"/>
            <a:ext cx="4194121" cy="258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009" y="2397950"/>
            <a:ext cx="3028882" cy="25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unitaires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311700" y="941100"/>
            <a:ext cx="9330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unittest</a:t>
            </a:r>
            <a:endParaRPr/>
          </a:p>
        </p:txBody>
      </p: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0" l="37883" r="38743" t="0"/>
          <a:stretch/>
        </p:blipFill>
        <p:spPr>
          <a:xfrm>
            <a:off x="8008824" y="445025"/>
            <a:ext cx="775049" cy="10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0000"/>
            <a:ext cx="8839201" cy="213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88" y="3467100"/>
            <a:ext cx="28479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11700" y="9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POSTMAN 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311700" y="741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utiliser POSTMAN pour tester une API , avantages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2575"/>
            <a:ext cx="5022551" cy="3718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ier:Postman (software).png — Wikipédia"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550" y="2809350"/>
            <a:ext cx="388620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fr"/>
              <a:t>Contraintes - problèmes rencontrés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311700" y="1017725"/>
            <a:ext cx="85206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Configuration de l’environnement virtuel python</a:t>
            </a:r>
            <a:endParaRPr/>
          </a:p>
        </p:txBody>
      </p:sp>
      <p:sp>
        <p:nvSpPr>
          <p:cNvPr id="220" name="Google Shape;22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50" y="1638200"/>
            <a:ext cx="301255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50" y="2129900"/>
            <a:ext cx="4814950" cy="8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088" y="3111700"/>
            <a:ext cx="4837076" cy="18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378" y="2129900"/>
            <a:ext cx="3410772" cy="8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/>
        </p:nvSpPr>
        <p:spPr>
          <a:xfrm>
            <a:off x="258050" y="1556275"/>
            <a:ext cx="31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1.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258050" y="2207675"/>
            <a:ext cx="31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2</a:t>
            </a:r>
            <a:r>
              <a:rPr lang="fr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58050" y="3111700"/>
            <a:ext cx="31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3</a:t>
            </a:r>
            <a:r>
              <a:rPr lang="fr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5610375" y="1775900"/>
            <a:ext cx="31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4</a:t>
            </a:r>
            <a:r>
              <a:rPr lang="fr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0363" y="3111700"/>
            <a:ext cx="1752675" cy="18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0" y="692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fr"/>
              <a:t>Contraintes - problèmes rencontrés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fr"/>
              <a:t>le cahier des charges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300" y="2221800"/>
            <a:ext cx="6220226" cy="29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250" y="655627"/>
            <a:ext cx="6083451" cy="31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Contraintes - Git</a:t>
            </a:r>
            <a:endParaRPr/>
          </a:p>
        </p:txBody>
      </p:sp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Git Mer</a:t>
            </a:r>
            <a:r>
              <a:rPr lang="fr">
                <a:solidFill>
                  <a:srgbClr val="FF0000"/>
                </a:solidFill>
                <a:latin typeface="Lexend Black"/>
                <a:ea typeface="Lexend Black"/>
                <a:cs typeface="Lexend Black"/>
                <a:sym typeface="Lexend Black"/>
              </a:rPr>
              <a:t>G</a:t>
            </a:r>
            <a:r>
              <a:rPr lang="fr"/>
              <a:t>e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921" r="0" t="0"/>
          <a:stretch/>
        </p:blipFill>
        <p:spPr>
          <a:xfrm>
            <a:off x="1083100" y="1792325"/>
            <a:ext cx="7562600" cy="16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Collaboration à la gestion de projet </a:t>
            </a:r>
            <a:endParaRPr/>
          </a:p>
        </p:txBody>
      </p:sp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79884" l="0" r="0" t="0"/>
          <a:stretch/>
        </p:blipFill>
        <p:spPr>
          <a:xfrm>
            <a:off x="1980088" y="2888875"/>
            <a:ext cx="6618437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637" y="1549125"/>
            <a:ext cx="6757776" cy="9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0" y="3668226"/>
            <a:ext cx="11430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063" y="4040888"/>
            <a:ext cx="26098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0513" y="4357251"/>
            <a:ext cx="942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500" y="2571750"/>
            <a:ext cx="1710924" cy="114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825" y="936000"/>
            <a:ext cx="1997051" cy="6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 du projet - readme.md</a:t>
            </a:r>
            <a:endParaRPr/>
          </a:p>
        </p:txBody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25" y="1400175"/>
            <a:ext cx="5103701" cy="27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275" y="1066775"/>
            <a:ext cx="3444901" cy="330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 du projet - readme.md</a:t>
            </a:r>
            <a:endParaRPr/>
          </a:p>
        </p:txBody>
      </p:sp>
      <p:sp>
        <p:nvSpPr>
          <p:cNvPr id="273" name="Google Shape;27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600" y="1583199"/>
            <a:ext cx="1345700" cy="240021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/>
          <p:nvPr/>
        </p:nvSpPr>
        <p:spPr>
          <a:xfrm>
            <a:off x="6461188" y="2643638"/>
            <a:ext cx="858300" cy="27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6C00"/>
          </a:solidFill>
          <a:ln cap="flat" cmpd="sng" w="952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156700" y="1051550"/>
            <a:ext cx="6137400" cy="352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30"/>
          <p:cNvGrpSpPr/>
          <p:nvPr/>
        </p:nvGrpSpPr>
        <p:grpSpPr>
          <a:xfrm>
            <a:off x="269139" y="1571968"/>
            <a:ext cx="5792593" cy="2247990"/>
            <a:chOff x="311700" y="1764475"/>
            <a:chExt cx="6118075" cy="2201538"/>
          </a:xfrm>
        </p:grpSpPr>
        <p:pic>
          <p:nvPicPr>
            <p:cNvPr id="278" name="Google Shape;278;p30"/>
            <p:cNvPicPr preferRelativeResize="0"/>
            <p:nvPr/>
          </p:nvPicPr>
          <p:blipFill rotWithShape="1">
            <a:blip r:embed="rId4">
              <a:alphaModFix/>
            </a:blip>
            <a:srcRect b="0" l="0" r="9140" t="0"/>
            <a:stretch/>
          </p:blipFill>
          <p:spPr>
            <a:xfrm>
              <a:off x="683200" y="1774788"/>
              <a:ext cx="5746575" cy="33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5000" y="2260563"/>
              <a:ext cx="5705475" cy="31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100" y="3628038"/>
              <a:ext cx="5746575" cy="336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8099" y="2681113"/>
              <a:ext cx="4395125" cy="80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30"/>
            <p:cNvSpPr txBox="1"/>
            <p:nvPr/>
          </p:nvSpPr>
          <p:spPr>
            <a:xfrm>
              <a:off x="326400" y="1764475"/>
              <a:ext cx="3171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F0000"/>
                  </a:solidFill>
                </a:rPr>
                <a:t>1.</a:t>
              </a:r>
              <a:endParaRPr sz="1100">
                <a:solidFill>
                  <a:srgbClr val="FF0000"/>
                </a:solidFill>
              </a:endParaRPr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311700" y="2240713"/>
              <a:ext cx="3171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F0000"/>
                  </a:solidFill>
                </a:rPr>
                <a:t>2.</a:t>
              </a:r>
              <a:endParaRPr sz="1100">
                <a:solidFill>
                  <a:srgbClr val="FF0000"/>
                </a:solidFill>
              </a:endParaRPr>
            </a:p>
          </p:txBody>
        </p:sp>
        <p:sp>
          <p:nvSpPr>
            <p:cNvPr id="284" name="Google Shape;284;p30"/>
            <p:cNvSpPr txBox="1"/>
            <p:nvPr/>
          </p:nvSpPr>
          <p:spPr>
            <a:xfrm>
              <a:off x="326400" y="2907438"/>
              <a:ext cx="3171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F0000"/>
                  </a:solidFill>
                </a:rPr>
                <a:t>3.</a:t>
              </a:r>
              <a:endParaRPr sz="1100">
                <a:solidFill>
                  <a:srgbClr val="FF0000"/>
                </a:solidFill>
              </a:endParaRPr>
            </a:p>
          </p:txBody>
        </p:sp>
        <p:sp>
          <p:nvSpPr>
            <p:cNvPr id="285" name="Google Shape;285;p30"/>
            <p:cNvSpPr txBox="1"/>
            <p:nvPr/>
          </p:nvSpPr>
          <p:spPr>
            <a:xfrm>
              <a:off x="311700" y="3619213"/>
              <a:ext cx="3171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F0000"/>
                  </a:solidFill>
                </a:rPr>
                <a:t>4.</a:t>
              </a:r>
              <a:endParaRPr sz="1100">
                <a:solidFill>
                  <a:srgbClr val="FF0000"/>
                </a:solidFill>
              </a:endParaRPr>
            </a:p>
          </p:txBody>
        </p:sp>
      </p:grpSp>
      <p:pic>
        <p:nvPicPr>
          <p:cNvPr id="286" name="Google Shape;28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200" y="3921788"/>
            <a:ext cx="2844450" cy="2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269140" y="3891167"/>
            <a:ext cx="3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0000"/>
                </a:solidFill>
              </a:rPr>
              <a:t>5</a:t>
            </a:r>
            <a:r>
              <a:rPr lang="fr" sz="1100">
                <a:solidFill>
                  <a:srgbClr val="FF0000"/>
                </a:solidFill>
              </a:rPr>
              <a:t>.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7576550" y="1127750"/>
            <a:ext cx="11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Résultat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Lancement du projet</a:t>
            </a:r>
            <a:r>
              <a:rPr lang="fr"/>
              <a:t> - readme.md</a:t>
            </a:r>
            <a:endParaRPr/>
          </a:p>
        </p:txBody>
      </p:sp>
      <p:sp>
        <p:nvSpPr>
          <p:cNvPr id="294" name="Google Shape;29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" y="1034425"/>
            <a:ext cx="4680400" cy="809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081" y="2088825"/>
            <a:ext cx="6945918" cy="260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-8375" y="450075"/>
            <a:ext cx="9144000" cy="586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SOMMAIRE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11700" y="1152475"/>
            <a:ext cx="8520600" cy="3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roman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Introduction 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roman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Conception &amp; dev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Models : SQLALCHEMY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Schémas : Marshmallow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ENDPOINTS : </a:t>
            </a: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Flask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roman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Swagger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Setup 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Implémentation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Résultat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roman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Tests 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Tests unitaires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Tests POSTMAN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roman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Contraintes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Configuration venv Python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Serveur Mysql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Git 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roman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Collaboration à la gestion de projet 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roman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README 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alpha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Prise en main et installation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roman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Démo - live</a:t>
            </a:r>
            <a:endParaRPr>
              <a:solidFill>
                <a:srgbClr val="FF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exend SemiBold"/>
              <a:buAutoNum type="romanUcPeriod"/>
            </a:pPr>
            <a:r>
              <a:rPr lang="fr">
                <a:latin typeface="Lexend SemiBold"/>
                <a:ea typeface="Lexend SemiBold"/>
                <a:cs typeface="Lexend SemiBold"/>
                <a:sym typeface="Lexend SemiBold"/>
              </a:rPr>
              <a:t>Conclusion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 live</a:t>
            </a:r>
            <a:endParaRPr/>
          </a:p>
        </p:txBody>
      </p:sp>
      <p:sp>
        <p:nvSpPr>
          <p:cNvPr id="302" name="Google Shape;302;p32"/>
          <p:cNvSpPr txBox="1"/>
          <p:nvPr>
            <p:ph idx="1" type="body"/>
          </p:nvPr>
        </p:nvSpPr>
        <p:spPr>
          <a:xfrm>
            <a:off x="311700" y="6567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http://localhost:5000/</a:t>
            </a:r>
            <a:endParaRPr/>
          </a:p>
        </p:txBody>
      </p:sp>
      <p:sp>
        <p:nvSpPr>
          <p:cNvPr id="303" name="Google Shape;30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602" y="1134250"/>
            <a:ext cx="6702800" cy="37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264975" y="1815275"/>
            <a:ext cx="2508900" cy="33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F6C00"/>
                </a:solidFill>
              </a:rPr>
              <a:t>Problèmes</a:t>
            </a:r>
            <a:endParaRPr b="1">
              <a:solidFill>
                <a:srgbClr val="EF6C00"/>
              </a:solidFill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6280500" y="1815275"/>
            <a:ext cx="2740800" cy="33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F6C00"/>
                </a:solidFill>
              </a:rPr>
              <a:t>Points d’Amélioration</a:t>
            </a:r>
            <a:endParaRPr b="1">
              <a:solidFill>
                <a:srgbClr val="EF6C00"/>
              </a:solidFill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3317550" y="1815275"/>
            <a:ext cx="2508900" cy="33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F6C00"/>
                </a:solidFill>
              </a:rPr>
              <a:t>Tests finaux</a:t>
            </a:r>
            <a:endParaRPr b="1">
              <a:solidFill>
                <a:srgbClr val="EF6C00"/>
              </a:solidFill>
            </a:endParaRPr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15576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437" y="2520676"/>
            <a:ext cx="1972926" cy="157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75" y="2520675"/>
            <a:ext cx="2116294" cy="169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3650" y="2520650"/>
            <a:ext cx="2014824" cy="161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38" y="392538"/>
            <a:ext cx="8486918" cy="435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5223525" y="1082300"/>
            <a:ext cx="3748800" cy="1339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4900" y="1082300"/>
            <a:ext cx="4992900" cy="1244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25" y="2349050"/>
            <a:ext cx="8926747" cy="25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0" y="0"/>
            <a:ext cx="85206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Introduction</a:t>
            </a:r>
            <a:endParaRPr sz="2500"/>
          </a:p>
        </p:txBody>
      </p:sp>
      <p:sp>
        <p:nvSpPr>
          <p:cNvPr id="87" name="Google Shape;87;p15"/>
          <p:cNvSpPr txBox="1"/>
          <p:nvPr/>
        </p:nvSpPr>
        <p:spPr>
          <a:xfrm>
            <a:off x="2522550" y="584650"/>
            <a:ext cx="49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fr">
                <a:solidFill>
                  <a:srgbClr val="0C343D"/>
                </a:solidFill>
              </a:rPr>
              <a:t>Besoins du Projet</a:t>
            </a:r>
            <a:endParaRPr b="1" sz="1200">
              <a:solidFill>
                <a:srgbClr val="0C343D"/>
              </a:solidFill>
            </a:endParaRPr>
          </a:p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207925" y="1040275"/>
            <a:ext cx="49335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1C4587"/>
                </a:solidFill>
              </a:rPr>
              <a:t>Contexte</a:t>
            </a:r>
            <a:endParaRPr b="1" sz="1100">
              <a:solidFill>
                <a:srgbClr val="FCE5C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100"/>
              <a:buChar char="●"/>
            </a:pPr>
            <a:r>
              <a:rPr lang="fr" sz="1100">
                <a:solidFill>
                  <a:srgbClr val="0C343D"/>
                </a:solidFill>
              </a:rPr>
              <a:t>La fromagerie </a:t>
            </a:r>
            <a:r>
              <a:rPr lang="fr" sz="1100">
                <a:solidFill>
                  <a:srgbClr val="0C343D"/>
                </a:solidFill>
              </a:rPr>
              <a:t>DIGICHEESE</a:t>
            </a:r>
            <a:r>
              <a:rPr lang="fr" sz="1100">
                <a:solidFill>
                  <a:srgbClr val="0C343D"/>
                </a:solidFill>
              </a:rPr>
              <a:t> souhaite moderniser ses processus de gestion des commandes et de fidélisation de la clientèle.</a:t>
            </a:r>
            <a:endParaRPr sz="1100">
              <a:solidFill>
                <a:srgbClr val="0C343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100"/>
              <a:buChar char="●"/>
            </a:pPr>
            <a:r>
              <a:rPr lang="fr" sz="1100">
                <a:solidFill>
                  <a:srgbClr val="0C343D"/>
                </a:solidFill>
              </a:rPr>
              <a:t>L'entreprise gère ses opérations manuellement, ce qui entraîne des inefficacités et des erreurs potentielles.</a:t>
            </a:r>
            <a:endParaRPr sz="1100">
              <a:solidFill>
                <a:srgbClr val="0C343D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223525" y="1023600"/>
            <a:ext cx="37488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1C4587"/>
                </a:solidFill>
              </a:rPr>
              <a:t>Origine </a:t>
            </a:r>
            <a:endParaRPr b="1" sz="1100">
              <a:solidFill>
                <a:srgbClr val="1C458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100"/>
              <a:buChar char="●"/>
            </a:pPr>
            <a:r>
              <a:rPr lang="fr" sz="1100">
                <a:solidFill>
                  <a:srgbClr val="0C343D"/>
                </a:solidFill>
              </a:rPr>
              <a:t>Provenant de la proposition de Bruno Piangerelli comme point de départ.</a:t>
            </a:r>
            <a:endParaRPr sz="1100">
              <a:solidFill>
                <a:srgbClr val="0C343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100"/>
              <a:buChar char="●"/>
            </a:pPr>
            <a:r>
              <a:rPr lang="fr" sz="1100">
                <a:solidFill>
                  <a:srgbClr val="0C343D"/>
                </a:solidFill>
              </a:rPr>
              <a:t>Couvre les entités : Client, Objet(Article), Commande, Utilisateur.</a:t>
            </a:r>
            <a:endParaRPr sz="1500">
              <a:solidFill>
                <a:srgbClr val="0C343D"/>
              </a:solidFill>
            </a:endParaRPr>
          </a:p>
        </p:txBody>
      </p:sp>
      <p:cxnSp>
        <p:nvCxnSpPr>
          <p:cNvPr id="91" name="Google Shape;91;p15"/>
          <p:cNvCxnSpPr/>
          <p:nvPr/>
        </p:nvCxnSpPr>
        <p:spPr>
          <a:xfrm flipH="1">
            <a:off x="2731650" y="1955075"/>
            <a:ext cx="2770200" cy="989100"/>
          </a:xfrm>
          <a:prstGeom prst="straightConnector1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5"/>
          <p:cNvCxnSpPr/>
          <p:nvPr/>
        </p:nvCxnSpPr>
        <p:spPr>
          <a:xfrm flipH="1">
            <a:off x="4187725" y="1931025"/>
            <a:ext cx="1313100" cy="934500"/>
          </a:xfrm>
          <a:prstGeom prst="straightConnector1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5"/>
          <p:cNvCxnSpPr/>
          <p:nvPr/>
        </p:nvCxnSpPr>
        <p:spPr>
          <a:xfrm>
            <a:off x="5518225" y="1940600"/>
            <a:ext cx="905400" cy="1050900"/>
          </a:xfrm>
          <a:prstGeom prst="straightConnector1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4881900" y="894600"/>
            <a:ext cx="4027800" cy="1401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4881900" y="2631275"/>
            <a:ext cx="4197600" cy="2198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-8375" y="2858725"/>
            <a:ext cx="4408800" cy="1265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0" y="992400"/>
            <a:ext cx="4408800" cy="1468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33475" y="549625"/>
            <a:ext cx="4325100" cy="4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C343D"/>
                </a:solidFill>
              </a:rPr>
              <a:t>Besoins du Projet</a:t>
            </a:r>
            <a:endParaRPr b="1" sz="1500"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C343D"/>
                </a:solidFill>
              </a:rPr>
              <a:t>C</a:t>
            </a:r>
            <a:r>
              <a:rPr b="1" lang="fr">
                <a:solidFill>
                  <a:srgbClr val="0C343D"/>
                </a:solidFill>
              </a:rPr>
              <a:t>ontraintes </a:t>
            </a:r>
            <a:endParaRPr b="1">
              <a:solidFill>
                <a:srgbClr val="0C343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</a:pPr>
            <a:r>
              <a:rPr lang="fr">
                <a:solidFill>
                  <a:srgbClr val="0C343D"/>
                </a:solidFill>
              </a:rPr>
              <a:t>Pas de suppression physique, désactivation pour les logs.</a:t>
            </a:r>
            <a:endParaRPr>
              <a:solidFill>
                <a:srgbClr val="0C343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</a:pPr>
            <a:r>
              <a:rPr lang="fr">
                <a:solidFill>
                  <a:srgbClr val="0C343D"/>
                </a:solidFill>
              </a:rPr>
              <a:t>Respect des normes et bonnes pratiques de développement</a:t>
            </a:r>
            <a:endParaRPr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C343D"/>
                </a:solidFill>
              </a:rPr>
              <a:t>Objectif</a:t>
            </a:r>
            <a:endParaRPr b="1">
              <a:solidFill>
                <a:srgbClr val="0C343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</a:pPr>
            <a:r>
              <a:rPr lang="fr">
                <a:solidFill>
                  <a:srgbClr val="0C343D"/>
                </a:solidFill>
              </a:rPr>
              <a:t>Réaliser une API fonctionnelle et conforme aux attentes du client.</a:t>
            </a:r>
            <a:endParaRPr>
              <a:solidFill>
                <a:srgbClr val="0C343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</a:pPr>
            <a:r>
              <a:rPr lang="fr">
                <a:solidFill>
                  <a:srgbClr val="0C343D"/>
                </a:solidFill>
              </a:rPr>
              <a:t>Respecter les normes de développement.</a:t>
            </a:r>
            <a:endParaRPr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038900" y="474150"/>
            <a:ext cx="4325100" cy="4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C343D"/>
                </a:solidFill>
              </a:rPr>
              <a:t>Organisation du Projet</a:t>
            </a:r>
            <a:endParaRPr b="1" sz="1500"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C343D"/>
                </a:solidFill>
              </a:rPr>
              <a:t>Phases de Développement</a:t>
            </a:r>
            <a:endParaRPr b="1" sz="1200">
              <a:solidFill>
                <a:srgbClr val="0C343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</a:pPr>
            <a:r>
              <a:rPr lang="fr" sz="1200">
                <a:solidFill>
                  <a:srgbClr val="0C343D"/>
                </a:solidFill>
              </a:rPr>
              <a:t>Conception de la base de données.</a:t>
            </a:r>
            <a:endParaRPr sz="1200">
              <a:solidFill>
                <a:srgbClr val="0C343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</a:pPr>
            <a:r>
              <a:rPr lang="fr" sz="1200">
                <a:solidFill>
                  <a:srgbClr val="0C343D"/>
                </a:solidFill>
              </a:rPr>
              <a:t>Implémentation des endpoints avec Flask.</a:t>
            </a:r>
            <a:endParaRPr sz="1200">
              <a:solidFill>
                <a:srgbClr val="0C343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</a:pPr>
            <a:r>
              <a:rPr lang="fr" sz="1200">
                <a:solidFill>
                  <a:srgbClr val="0C343D"/>
                </a:solidFill>
              </a:rPr>
              <a:t>Intégration de la documentation Swagger.</a:t>
            </a:r>
            <a:endParaRPr sz="1200">
              <a:solidFill>
                <a:srgbClr val="0C343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</a:pPr>
            <a:r>
              <a:rPr lang="fr" sz="1200">
                <a:solidFill>
                  <a:srgbClr val="0C343D"/>
                </a:solidFill>
              </a:rPr>
              <a:t>Réalisation des tests.</a:t>
            </a:r>
            <a:endParaRPr sz="1200"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C343D"/>
                </a:solidFill>
              </a:rPr>
              <a:t> </a:t>
            </a:r>
            <a:r>
              <a:rPr b="1" lang="fr" sz="1200">
                <a:solidFill>
                  <a:srgbClr val="0C343D"/>
                </a:solidFill>
              </a:rPr>
              <a:t>Livrables Attendus</a:t>
            </a:r>
            <a:endParaRPr b="1" sz="1200">
              <a:solidFill>
                <a:srgbClr val="0C343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</a:pPr>
            <a:r>
              <a:rPr lang="fr" sz="1200">
                <a:solidFill>
                  <a:srgbClr val="0C343D"/>
                </a:solidFill>
              </a:rPr>
              <a:t>Sources Python : Ensemble des scripts et modules Python développés pour l'API Backend.</a:t>
            </a:r>
            <a:endParaRPr sz="1200">
              <a:solidFill>
                <a:srgbClr val="0C343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</a:pPr>
            <a:r>
              <a:rPr lang="fr" sz="1200">
                <a:solidFill>
                  <a:srgbClr val="0C343D"/>
                </a:solidFill>
              </a:rPr>
              <a:t>Documentation technique : Description détaillée de l'architecture, des fonctionnalités.</a:t>
            </a:r>
            <a:endParaRPr sz="1200">
              <a:solidFill>
                <a:srgbClr val="0C343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</a:pPr>
            <a:r>
              <a:rPr lang="fr" sz="1200">
                <a:solidFill>
                  <a:srgbClr val="0C343D"/>
                </a:solidFill>
              </a:rPr>
              <a:t>Scénarios de tests et scripts.</a:t>
            </a:r>
            <a:endParaRPr sz="1200">
              <a:solidFill>
                <a:srgbClr val="0C343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</a:pPr>
            <a:r>
              <a:rPr lang="fr" sz="1200">
                <a:solidFill>
                  <a:srgbClr val="0C343D"/>
                </a:solidFill>
              </a:rPr>
              <a:t>README.md pour faciliter l'utilisation.</a:t>
            </a:r>
            <a:endParaRPr sz="1200">
              <a:solidFill>
                <a:srgbClr val="0C343D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300"/>
              <a:buChar char="●"/>
            </a:pPr>
            <a:r>
              <a:rPr lang="fr" sz="1200">
                <a:solidFill>
                  <a:srgbClr val="0C343D"/>
                </a:solidFill>
              </a:rPr>
              <a:t>Requirements.txt pour figer les dépendances</a:t>
            </a:r>
            <a:r>
              <a:rPr lang="fr" sz="1300">
                <a:solidFill>
                  <a:srgbClr val="0C343D"/>
                </a:solidFill>
              </a:rPr>
              <a:t>.</a:t>
            </a:r>
            <a:endParaRPr sz="1300"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-8375" y="-13775"/>
            <a:ext cx="8520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cxnSp>
        <p:nvCxnSpPr>
          <p:cNvPr id="106" name="Google Shape;106;p16"/>
          <p:cNvCxnSpPr/>
          <p:nvPr/>
        </p:nvCxnSpPr>
        <p:spPr>
          <a:xfrm>
            <a:off x="2074575" y="2453475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6"/>
          <p:cNvCxnSpPr/>
          <p:nvPr/>
        </p:nvCxnSpPr>
        <p:spPr>
          <a:xfrm>
            <a:off x="6774275" y="2296475"/>
            <a:ext cx="105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273800" y="2272650"/>
            <a:ext cx="444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063" y="733852"/>
            <a:ext cx="2724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201900" y="1415100"/>
            <a:ext cx="4794000" cy="317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/>
              <a:t>SQLAlchemy est un outil SQL et une bibliothèque ORM pour Python. Il facilite l'accès aux bases de données en offrant des modèles de persistance robustes.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/>
              <a:t>Caractéristiques Principales :</a:t>
            </a:r>
            <a:endParaRPr b="1" sz="900"/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b="1" lang="fr" sz="900"/>
              <a:t>Requêtes SQL</a:t>
            </a:r>
            <a:r>
              <a:rPr lang="fr" sz="900"/>
              <a:t> : Créer des requêtes SQL directement.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b="1" lang="fr" sz="900"/>
              <a:t>ORM</a:t>
            </a:r>
            <a:r>
              <a:rPr lang="fr" sz="900"/>
              <a:t> : Abstraction de haut niveau pour manipuler les bases de données.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b="1" lang="fr" sz="900"/>
              <a:t>Compatibilité</a:t>
            </a:r>
            <a:r>
              <a:rPr lang="fr" sz="900"/>
              <a:t> : Fonctionne avec SQLite, PostgreSQL, MySQL, Oracle, etc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/>
              <a:t>Avantages :</a:t>
            </a:r>
            <a:endParaRPr b="1" sz="900"/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b="1" lang="fr" sz="900"/>
              <a:t>Flexibilité</a:t>
            </a:r>
            <a:r>
              <a:rPr lang="fr" sz="900"/>
              <a:t> : Pour applications simples et complexes.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b="1" lang="fr" sz="900"/>
              <a:t>Performance</a:t>
            </a:r>
            <a:r>
              <a:rPr lang="fr" sz="900"/>
              <a:t> : Optimisé pour grandes quantités de données.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b="1" lang="fr" sz="900"/>
              <a:t>Extensibilité</a:t>
            </a:r>
            <a:r>
              <a:rPr lang="fr" sz="900"/>
              <a:t> : Types et fonctions personnalisés.</a:t>
            </a:r>
            <a:endParaRPr b="1" sz="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850" y="1560319"/>
            <a:ext cx="3843299" cy="2473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581175"/>
            <a:ext cx="26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Développement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017725"/>
            <a:ext cx="126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SQLAlchemy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311700" y="276375"/>
            <a:ext cx="26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Développement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11700" y="712925"/>
            <a:ext cx="126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Marshmallow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2520525" y="2577000"/>
            <a:ext cx="1512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3461850" y="1445650"/>
            <a:ext cx="2456400" cy="305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3474" l="0" r="11063" t="0"/>
          <a:stretch/>
        </p:blipFill>
        <p:spPr>
          <a:xfrm>
            <a:off x="3594463" y="1876300"/>
            <a:ext cx="2247900" cy="61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8"/>
          <p:cNvGrpSpPr/>
          <p:nvPr/>
        </p:nvGrpSpPr>
        <p:grpSpPr>
          <a:xfrm>
            <a:off x="6654900" y="1477175"/>
            <a:ext cx="4525225" cy="3050400"/>
            <a:chOff x="6654900" y="1477175"/>
            <a:chExt cx="4525225" cy="3050400"/>
          </a:xfrm>
        </p:grpSpPr>
        <p:sp>
          <p:nvSpPr>
            <p:cNvPr id="130" name="Google Shape;130;p18"/>
            <p:cNvSpPr txBox="1"/>
            <p:nvPr/>
          </p:nvSpPr>
          <p:spPr>
            <a:xfrm>
              <a:off x="6738925" y="2465075"/>
              <a:ext cx="4441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b="1" sz="900">
                <a:solidFill>
                  <a:schemeClr val="dk1"/>
                </a:solidFill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6654900" y="1477175"/>
              <a:ext cx="2311800" cy="3050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" name="Google Shape;13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8801" y="1665650"/>
              <a:ext cx="1861599" cy="112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40512" y="3004937"/>
              <a:ext cx="1122525" cy="11225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p18"/>
          <p:cNvGrpSpPr/>
          <p:nvPr/>
        </p:nvGrpSpPr>
        <p:grpSpPr>
          <a:xfrm>
            <a:off x="173125" y="1445650"/>
            <a:ext cx="2456400" cy="3050400"/>
            <a:chOff x="62100" y="1234475"/>
            <a:chExt cx="2456400" cy="3050400"/>
          </a:xfrm>
        </p:grpSpPr>
        <p:sp>
          <p:nvSpPr>
            <p:cNvPr id="135" name="Google Shape;135;p18"/>
            <p:cNvSpPr/>
            <p:nvPr/>
          </p:nvSpPr>
          <p:spPr>
            <a:xfrm>
              <a:off x="62100" y="1234475"/>
              <a:ext cx="2456400" cy="3050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6" name="Google Shape;136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7525" y="1592175"/>
              <a:ext cx="2185550" cy="12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0475" y="3281275"/>
              <a:ext cx="2119657" cy="44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18"/>
          <p:cNvSpPr/>
          <p:nvPr/>
        </p:nvSpPr>
        <p:spPr>
          <a:xfrm>
            <a:off x="2691000" y="2970850"/>
            <a:ext cx="661500" cy="168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5955813" y="2970850"/>
            <a:ext cx="661500" cy="168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900775" y="1106525"/>
            <a:ext cx="10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EF6C00"/>
                </a:solidFill>
              </a:rPr>
              <a:t>Modèle</a:t>
            </a:r>
            <a:endParaRPr sz="1800">
              <a:solidFill>
                <a:srgbClr val="EF6C00"/>
              </a:solidFill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4107150" y="1106525"/>
            <a:ext cx="11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EF6C00"/>
                </a:solidFill>
              </a:rPr>
              <a:t>Schéma</a:t>
            </a:r>
            <a:endParaRPr sz="1800">
              <a:solidFill>
                <a:srgbClr val="EF6C00"/>
              </a:solidFill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7306650" y="1106525"/>
            <a:ext cx="11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EF6C00"/>
                </a:solidFill>
              </a:rPr>
              <a:t>Endpoint</a:t>
            </a:r>
            <a:endParaRPr sz="1800">
              <a:solidFill>
                <a:srgbClr val="EF6C00"/>
              </a:solidFill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8">
            <a:alphaModFix/>
          </a:blip>
          <a:srcRect b="55188" l="0" r="0" t="24632"/>
          <a:stretch/>
        </p:blipFill>
        <p:spPr>
          <a:xfrm>
            <a:off x="3736648" y="2495550"/>
            <a:ext cx="181111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8">
            <a:alphaModFix/>
          </a:blip>
          <a:srcRect b="36738" l="0" r="0" t="43082"/>
          <a:stretch/>
        </p:blipFill>
        <p:spPr>
          <a:xfrm>
            <a:off x="3800836" y="4036975"/>
            <a:ext cx="181114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4208225" y="4049125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Désérialisation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5140" y="2872725"/>
            <a:ext cx="1122525" cy="11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4011313" y="2461700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S</a:t>
            </a:r>
            <a:r>
              <a:rPr lang="fr" sz="1200">
                <a:solidFill>
                  <a:schemeClr val="dk2"/>
                </a:solidFill>
              </a:rPr>
              <a:t>érialisation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Développement</a:t>
            </a:r>
            <a:endParaRPr/>
          </a:p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11700" y="1017725"/>
            <a:ext cx="640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Flask</a:t>
            </a:r>
            <a:endParaRPr/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4400"/>
            <a:ext cx="4260299" cy="185885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11700" y="1512700"/>
            <a:ext cx="34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1 classe "Resource" par entité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974400"/>
            <a:ext cx="4267201" cy="244482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4572000" y="1512700"/>
            <a:ext cx="44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1 méthode de classe par méthode HTTP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b="0" l="0" r="65964" t="0"/>
          <a:stretch/>
        </p:blipFill>
        <p:spPr>
          <a:xfrm>
            <a:off x="8010275" y="445025"/>
            <a:ext cx="822025" cy="7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Swagger</a:t>
            </a:r>
            <a:endParaRPr/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Setup</a:t>
            </a:r>
            <a:endParaRPr/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198" y="1017725"/>
            <a:ext cx="1757524" cy="164422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3501512" y="2481875"/>
            <a:ext cx="15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Flask-RESTX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4">
            <a:alphaModFix/>
          </a:blip>
          <a:srcRect b="0" l="0" r="72222" t="0"/>
          <a:stretch/>
        </p:blipFill>
        <p:spPr>
          <a:xfrm>
            <a:off x="5437050" y="2943575"/>
            <a:ext cx="1256549" cy="1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5369625" y="4200125"/>
            <a:ext cx="13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Swagger UI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 b="0" l="0" r="69995" t="0"/>
          <a:stretch/>
        </p:blipFill>
        <p:spPr>
          <a:xfrm>
            <a:off x="1790175" y="3057125"/>
            <a:ext cx="14861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1837550" y="4200125"/>
            <a:ext cx="17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Flask-RESTful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2" name="Google Shape;172;p20"/>
          <p:cNvSpPr/>
          <p:nvPr/>
        </p:nvSpPr>
        <p:spPr>
          <a:xfrm rot="2697604">
            <a:off x="3630400" y="2908974"/>
            <a:ext cx="304410" cy="49044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 rot="-2702396">
            <a:off x="4700750" y="2908974"/>
            <a:ext cx="304410" cy="49044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Swagger</a:t>
            </a:r>
            <a:endParaRPr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311700" y="949275"/>
            <a:ext cx="85206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Implémentation</a:t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0" l="0" r="0" t="2837"/>
          <a:stretch/>
        </p:blipFill>
        <p:spPr>
          <a:xfrm>
            <a:off x="966850" y="2699300"/>
            <a:ext cx="7210301" cy="2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850" y="1616325"/>
            <a:ext cx="3392450" cy="10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4445000" y="2110050"/>
            <a:ext cx="44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Documentation des ressources/méthodes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